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17"/>
  </p:notesMasterIdLst>
  <p:sldIdLst>
    <p:sldId id="256" r:id="rId2"/>
    <p:sldId id="257" r:id="rId3"/>
    <p:sldId id="266" r:id="rId4"/>
    <p:sldId id="258" r:id="rId5"/>
    <p:sldId id="260" r:id="rId6"/>
    <p:sldId id="269" r:id="rId7"/>
    <p:sldId id="261" r:id="rId8"/>
    <p:sldId id="265" r:id="rId9"/>
    <p:sldId id="270" r:id="rId10"/>
    <p:sldId id="272" r:id="rId11"/>
    <p:sldId id="273" r:id="rId12"/>
    <p:sldId id="263" r:id="rId13"/>
    <p:sldId id="274" r:id="rId14"/>
    <p:sldId id="264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4"/>
    <p:restoredTop sz="94694"/>
  </p:normalViewPr>
  <p:slideViewPr>
    <p:cSldViewPr snapToGrid="0" snapToObjects="1">
      <p:cViewPr varScale="1">
        <p:scale>
          <a:sx n="69" d="100"/>
          <a:sy n="69" d="100"/>
        </p:scale>
        <p:origin x="141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6D2527-3A2B-8F40-8190-A6D1F44DA672}" type="datetimeFigureOut">
              <a:rPr lang="en-US" smtClean="0"/>
              <a:t>7/11/2018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FA7CF4-F97D-CA44-AFE8-B8EF98583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5324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Click on the image to learn more about how to use MAPTING.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A7CF4-F97D-CA44-AFE8-B8EF98583BA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304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31" y="1449146"/>
            <a:ext cx="7526338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8831" y="5280847"/>
            <a:ext cx="7526338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5ECD5-515E-4817-8A06-1D2ED2C83850}" type="datetime4">
              <a:rPr lang="en-US" smtClean="0"/>
              <a:pPr/>
              <a:t>July 11,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2023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997" y="2222287"/>
            <a:ext cx="7524003" cy="363651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D1919-1B5F-4141-B613-3E5C6008A186}" type="datetime4">
              <a:rPr lang="en-US" smtClean="0"/>
              <a:pPr/>
              <a:t>July 11,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345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0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2951396"/>
            <a:ext cx="7526337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4863" y="5281200"/>
            <a:ext cx="7526337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22427-B1DD-49E6-9F05-DE0F1467D7DC}" type="datetime4">
              <a:rPr lang="en-US" smtClean="0"/>
              <a:pPr/>
              <a:t>July 11,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753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9996" y="2222287"/>
            <a:ext cx="367072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0" y="2222287"/>
            <a:ext cx="3670720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120D2-3948-4F8F-BE5D-E7E7D97880B2}" type="datetime4">
              <a:rPr lang="en-US" smtClean="0"/>
              <a:pPr/>
              <a:t>July 11, 2018</a:t>
            </a:fld>
            <a:endParaRPr lang="en-US" dirty="0" err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907583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6" y="2174875"/>
            <a:ext cx="367072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9996" y="2751137"/>
            <a:ext cx="3687391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2174875"/>
            <a:ext cx="3670720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751137"/>
            <a:ext cx="3670720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120D2-3948-4F8F-BE5D-E7E7D97880B2}" type="datetime4">
              <a:rPr lang="en-US" smtClean="0"/>
              <a:pPr/>
              <a:t>July 11, 2018</a:t>
            </a:fld>
            <a:endParaRPr lang="en-US" dirty="0" err="1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15109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5437F-F4F9-44A9-B4D3-9191CA04E889}" type="datetime4">
              <a:rPr lang="en-US" smtClean="0"/>
              <a:pPr/>
              <a:t>July 11, 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697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24E59-01D0-4537-B876-7E5EC75B028D}" type="datetime4">
              <a:rPr lang="en-US" smtClean="0"/>
              <a:pPr/>
              <a:t>July 11, 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3518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804863" y="446086"/>
            <a:ext cx="2660650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46088"/>
            <a:ext cx="2660650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4" y="446087"/>
            <a:ext cx="4689475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2260737"/>
            <a:ext cx="2660650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120D2-3948-4F8F-BE5D-E7E7D97880B2}" type="datetime4">
              <a:rPr lang="en-US" smtClean="0"/>
              <a:pPr/>
              <a:t>July 11, 2018</a:t>
            </a:fld>
            <a:endParaRPr lang="en-US" dirty="0" err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946565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9996" y="727521"/>
            <a:ext cx="350154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573588" y="0"/>
            <a:ext cx="4570412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9996" y="2344684"/>
            <a:ext cx="350154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914357" y="6041361"/>
            <a:ext cx="732659" cy="365125"/>
          </a:xfrm>
        </p:spPr>
        <p:txBody>
          <a:bodyPr/>
          <a:lstStyle/>
          <a:p>
            <a:fld id="{942120D2-3948-4F8F-BE5D-E7E7D97880B2}" type="datetime4">
              <a:rPr lang="en-US" smtClean="0"/>
              <a:pPr/>
              <a:t>July 11, 2018</a:t>
            </a:fld>
            <a:endParaRPr lang="en-US" dirty="0" err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2797" y="6041361"/>
            <a:ext cx="247156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47017" y="5915887"/>
            <a:ext cx="796616" cy="490599"/>
          </a:xfrm>
        </p:spPr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369392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800600"/>
            <a:ext cx="752633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9144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5367338"/>
            <a:ext cx="7526337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120D2-3948-4F8F-BE5D-E7E7D97880B2}" type="datetime4">
              <a:rPr lang="en-US" smtClean="0"/>
              <a:pPr/>
              <a:t>July 11, 2018</a:t>
            </a:fld>
            <a:endParaRPr lang="en-US" dirty="0" err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41670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485107" y="1338479"/>
            <a:ext cx="4749312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573" y="1495525"/>
            <a:ext cx="442038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1226" y="4700702"/>
            <a:ext cx="4418727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5398884" y="1338479"/>
            <a:ext cx="3302316" cy="4075464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120D2-3948-4F8F-BE5D-E7E7D97880B2}" type="datetime4">
              <a:rPr lang="en-US" smtClean="0"/>
              <a:pPr/>
              <a:t>July 11, 2018</a:t>
            </a:fld>
            <a:endParaRPr lang="en-US" dirty="0" err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50001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855663" y="2286585"/>
            <a:ext cx="3671336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017816" y="2435956"/>
            <a:ext cx="328689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616450" y="2286000"/>
            <a:ext cx="3671888" cy="2300288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120D2-3948-4F8F-BE5D-E7E7D97880B2}" type="datetime4">
              <a:rPr lang="en-US" smtClean="0"/>
              <a:pPr/>
              <a:t>July 11, 2018</a:t>
            </a:fld>
            <a:endParaRPr lang="en-US" dirty="0" err="1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79709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9F4-DDCB-41FF-83F5-A48440F36FA7}" type="datetime4">
              <a:rPr lang="en-US" smtClean="0"/>
              <a:pPr/>
              <a:t>July 11,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2C69F44A-3DD4-AF43-B20D-A116CECD0B64}"/>
              </a:ext>
            </a:extLst>
          </p:cNvPr>
          <p:cNvSpPr/>
          <p:nvPr userDrawn="1"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93ADBE31-9230-CC4D-B4DA-DA2919DDE0E6}"/>
              </a:ext>
            </a:extLst>
          </p:cNvPr>
          <p:cNvSpPr/>
          <p:nvPr userDrawn="1"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F08E520-65EC-6941-AE91-52E767E8273E}"/>
              </a:ext>
            </a:extLst>
          </p:cNvPr>
          <p:cNvSpPr/>
          <p:nvPr userDrawn="1"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86F28086-1DD1-6D46-8E53-FA7D2C7A9EB9}"/>
              </a:ext>
            </a:extLst>
          </p:cNvPr>
          <p:cNvSpPr/>
          <p:nvPr userDrawn="1"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8017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5752238" y="446089"/>
            <a:ext cx="3391762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AutoShape 4"/>
          <p:cNvSpPr>
            <a:spLocks noChangeAspect="1" noChangeArrowheads="1" noTextEdit="1"/>
          </p:cNvSpPr>
          <p:nvPr/>
        </p:nvSpPr>
        <p:spPr bwMode="auto">
          <a:xfrm>
            <a:off x="5233988" y="0"/>
            <a:ext cx="3910012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37655" y="586171"/>
            <a:ext cx="1701800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4862" y="446089"/>
            <a:ext cx="4947376" cy="5414962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6348-D703-428C-A1C4-7D6796EF5F41}" type="datetime4">
              <a:rPr lang="en-US" smtClean="0"/>
              <a:pPr/>
              <a:t>July 11,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83D4FF3C-895F-514D-8DF3-DEAB44A69740}"/>
              </a:ext>
            </a:extLst>
          </p:cNvPr>
          <p:cNvSpPr/>
          <p:nvPr userDrawn="1"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6E4F28BB-FA91-1347-82D7-03D89FB78714}"/>
              </a:ext>
            </a:extLst>
          </p:cNvPr>
          <p:cNvSpPr/>
          <p:nvPr userDrawn="1"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5FE5E432-5601-2546-BC37-3A92DF24201D}"/>
              </a:ext>
            </a:extLst>
          </p:cNvPr>
          <p:cNvSpPr/>
          <p:nvPr userDrawn="1"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E7CD2CF4-42FA-5547-95EB-CC40A78FBB96}"/>
              </a:ext>
            </a:extLst>
          </p:cNvPr>
          <p:cNvSpPr/>
          <p:nvPr userDrawn="1"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7478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9997" y="447188"/>
            <a:ext cx="7524003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7" y="2184400"/>
            <a:ext cx="7524003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2797" y="6041361"/>
            <a:ext cx="628953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1422" y="6041361"/>
            <a:ext cx="993161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942120D2-3948-4F8F-BE5D-E7E7D97880B2}" type="datetime4">
              <a:rPr lang="en-US" smtClean="0"/>
              <a:pPr/>
              <a:t>July 11, 2018</a:t>
            </a:fld>
            <a:endParaRPr lang="en-US" dirty="0" err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04584" y="5915887"/>
            <a:ext cx="796616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1D72EBF8-7CF5-44B7-B2BF-E22DE4D070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8799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arthcharter.org/Mapting" TargetMode="External"/><Relationship Id="rId2" Type="http://schemas.openxmlformats.org/officeDocument/2006/relationships/hyperlink" Target="mailto:Youthcoordinator@earthcharter.or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hyperlink" Target="https://www.youtube.com/watch?v=Dsrsh3gBLm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42308" y="4312641"/>
            <a:ext cx="3532909" cy="578014"/>
          </a:xfrm>
        </p:spPr>
        <p:txBody>
          <a:bodyPr>
            <a:normAutofit fontScale="77500" lnSpcReduction="20000"/>
          </a:bodyPr>
          <a:lstStyle/>
          <a:p>
            <a:r>
              <a:rPr lang="en-US" sz="3600" dirty="0">
                <a:solidFill>
                  <a:srgbClr val="002060"/>
                </a:solidFill>
              </a:rPr>
              <a:t>How-to-use Guide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152" y="323565"/>
            <a:ext cx="6165273" cy="38163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425" y="-1"/>
            <a:ext cx="1552575" cy="962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857250" y="6096002"/>
            <a:ext cx="73446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dirty="0"/>
              <a:t>Made by: ECI Youth Projects Coordinator, Christine Lacayo </a:t>
            </a:r>
          </a:p>
          <a:p>
            <a:pPr algn="ctr"/>
            <a:r>
              <a:rPr lang="es-CR" dirty="0"/>
              <a:t>and ECI Intern, Ilka Vanessa-Vera</a:t>
            </a:r>
          </a:p>
        </p:txBody>
      </p:sp>
    </p:spTree>
    <p:extLst>
      <p:ext uri="{BB962C8B-B14F-4D97-AF65-F5344CB8AC3E}">
        <p14:creationId xmlns:p14="http://schemas.microsoft.com/office/powerpoint/2010/main" val="3215531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770" y="390525"/>
            <a:ext cx="472523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Download the App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345" y="2081344"/>
            <a:ext cx="5277767" cy="4433755"/>
          </a:xfrm>
        </p:spPr>
        <p:txBody>
          <a:bodyPr>
            <a:noAutofit/>
          </a:bodyPr>
          <a:lstStyle/>
          <a:p>
            <a:r>
              <a:rPr lang="es-419" sz="2800" dirty="0"/>
              <a:t> In </a:t>
            </a:r>
            <a:r>
              <a:rPr lang="es-419" sz="2800" dirty="0" err="1"/>
              <a:t>your</a:t>
            </a:r>
            <a:r>
              <a:rPr lang="es-419" sz="2800" dirty="0"/>
              <a:t> app store, </a:t>
            </a:r>
            <a:r>
              <a:rPr lang="es-419" sz="2800" dirty="0" err="1"/>
              <a:t>search</a:t>
            </a:r>
            <a:r>
              <a:rPr lang="es-419" sz="2800" dirty="0"/>
              <a:t>:</a:t>
            </a:r>
          </a:p>
          <a:p>
            <a:pPr marL="34290" indent="0">
              <a:buNone/>
            </a:pPr>
            <a:r>
              <a:rPr lang="es-419" sz="2800" i="1" dirty="0"/>
              <a:t>   “Mapting – Snap &amp; Map” </a:t>
            </a:r>
          </a:p>
          <a:p>
            <a:endParaRPr lang="en-US" sz="2800" dirty="0"/>
          </a:p>
          <a:p>
            <a:r>
              <a:rPr lang="es-419" sz="2800" dirty="0"/>
              <a:t> </a:t>
            </a:r>
            <a:r>
              <a:rPr lang="es-419" sz="2800" dirty="0" err="1"/>
              <a:t>This</a:t>
            </a:r>
            <a:r>
              <a:rPr lang="es-419" sz="2800" dirty="0"/>
              <a:t> app </a:t>
            </a:r>
            <a:r>
              <a:rPr lang="es-419" sz="2800" dirty="0" err="1"/>
              <a:t>is</a:t>
            </a:r>
            <a:r>
              <a:rPr lang="es-419" sz="2800" dirty="0"/>
              <a:t> </a:t>
            </a:r>
            <a:r>
              <a:rPr lang="es-419" sz="2800" dirty="0" err="1"/>
              <a:t>available</a:t>
            </a:r>
            <a:r>
              <a:rPr lang="es-419" sz="2800" dirty="0"/>
              <a:t> </a:t>
            </a:r>
            <a:r>
              <a:rPr lang="es-419" sz="2800" dirty="0" err="1"/>
              <a:t>for</a:t>
            </a:r>
            <a:r>
              <a:rPr lang="es-419" sz="2800" dirty="0"/>
              <a:t>:</a:t>
            </a:r>
          </a:p>
          <a:p>
            <a:pPr marL="34290" indent="0">
              <a:buNone/>
            </a:pPr>
            <a:r>
              <a:rPr lang="es-419" sz="2800" i="1" dirty="0"/>
              <a:t>         </a:t>
            </a:r>
            <a:r>
              <a:rPr lang="en-US" sz="2800" i="1" dirty="0"/>
              <a:t>iOS &amp; </a:t>
            </a:r>
            <a:r>
              <a:rPr lang="en-US" sz="2800" i="1" dirty="0" err="1"/>
              <a:t>Playstore</a:t>
            </a:r>
            <a:r>
              <a:rPr lang="en-US" sz="2800" i="1" dirty="0"/>
              <a:t> </a:t>
            </a:r>
          </a:p>
        </p:txBody>
      </p:sp>
      <p:pic>
        <p:nvPicPr>
          <p:cNvPr id="4" name="Picture 3" descr="IMG_4950.PN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3"/>
          <a:stretch/>
        </p:blipFill>
        <p:spPr>
          <a:xfrm>
            <a:off x="5586000" y="1086254"/>
            <a:ext cx="3286666" cy="56193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2949A4A-C5AF-D54F-91DA-A74BFBF518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425" y="-1"/>
            <a:ext cx="1552575" cy="962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21525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935" y="204789"/>
            <a:ext cx="5952837" cy="1143000"/>
          </a:xfrm>
        </p:spPr>
        <p:txBody>
          <a:bodyPr/>
          <a:lstStyle/>
          <a:p>
            <a:r>
              <a:rPr lang="en-US" dirty="0"/>
              <a:t>Create an Account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0364" y="2543176"/>
            <a:ext cx="4059382" cy="3733800"/>
          </a:xfrm>
        </p:spPr>
        <p:txBody>
          <a:bodyPr>
            <a:normAutofit/>
          </a:bodyPr>
          <a:lstStyle/>
          <a:p>
            <a:r>
              <a:rPr lang="en-US" sz="2400" dirty="0"/>
              <a:t>Create an account</a:t>
            </a:r>
          </a:p>
          <a:p>
            <a:r>
              <a:rPr lang="es-419" sz="2400" dirty="0" err="1"/>
              <a:t>Choose</a:t>
            </a:r>
            <a:r>
              <a:rPr lang="es-419" sz="2400" dirty="0"/>
              <a:t> a </a:t>
            </a:r>
            <a:r>
              <a:rPr lang="es-419" sz="2400" dirty="0" err="1"/>
              <a:t>username</a:t>
            </a:r>
            <a:r>
              <a:rPr lang="es-419" sz="2400" dirty="0"/>
              <a:t> and </a:t>
            </a:r>
            <a:r>
              <a:rPr lang="es-419" sz="2400" dirty="0" err="1"/>
              <a:t>password</a:t>
            </a:r>
            <a:endParaRPr lang="en-US" sz="2400" dirty="0"/>
          </a:p>
          <a:p>
            <a:r>
              <a:rPr lang="es-419" sz="2400" dirty="0" err="1"/>
              <a:t>Sign</a:t>
            </a:r>
            <a:r>
              <a:rPr lang="es-419" sz="2400" dirty="0"/>
              <a:t> up as </a:t>
            </a:r>
            <a:r>
              <a:rPr lang="es-419" sz="2400" dirty="0" err="1"/>
              <a:t>an</a:t>
            </a:r>
            <a:r>
              <a:rPr lang="es-419" sz="2400" dirty="0"/>
              <a:t> individual </a:t>
            </a:r>
            <a:r>
              <a:rPr lang="es-419" sz="2400" dirty="0" err="1"/>
              <a:t>or</a:t>
            </a:r>
            <a:r>
              <a:rPr lang="es-419" sz="2400" dirty="0"/>
              <a:t> as </a:t>
            </a:r>
            <a:r>
              <a:rPr lang="es-419" sz="2400" dirty="0" err="1"/>
              <a:t>an</a:t>
            </a:r>
            <a:r>
              <a:rPr lang="es-419" sz="2400" dirty="0"/>
              <a:t> </a:t>
            </a:r>
            <a:r>
              <a:rPr lang="es-419" sz="2400" dirty="0" err="1"/>
              <a:t>institution</a:t>
            </a:r>
            <a:r>
              <a:rPr lang="es-419" sz="2400" dirty="0"/>
              <a:t>.</a:t>
            </a:r>
            <a:endParaRPr lang="en-US" sz="2400" dirty="0"/>
          </a:p>
          <a:p>
            <a:r>
              <a:rPr lang="en-US" sz="2400" dirty="0"/>
              <a:t>Save your password in a safe place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5768" y="992231"/>
            <a:ext cx="3192595" cy="56668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15C9D6D-6EC9-5544-8B4A-443740C3F6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425" y="-1"/>
            <a:ext cx="1552575" cy="962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0357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22985" y="-1887"/>
            <a:ext cx="5110018" cy="69692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Choose an SDG</a:t>
            </a:r>
          </a:p>
        </p:txBody>
      </p:sp>
      <p:pic>
        <p:nvPicPr>
          <p:cNvPr id="4" name="Picture 3" descr="IMG_4956.PN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3"/>
          <a:stretch/>
        </p:blipFill>
        <p:spPr>
          <a:xfrm>
            <a:off x="637586" y="708535"/>
            <a:ext cx="2503205" cy="4288424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  <p:pic>
        <p:nvPicPr>
          <p:cNvPr id="5" name="Picture 4" descr="IMG_4959.PN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29"/>
          <a:stretch/>
        </p:blipFill>
        <p:spPr>
          <a:xfrm>
            <a:off x="3227622" y="708535"/>
            <a:ext cx="2729448" cy="4379992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  <p:pic>
        <p:nvPicPr>
          <p:cNvPr id="6" name="Picture 5" descr="IMG_4960.PN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0" b="13116"/>
          <a:stretch/>
        </p:blipFill>
        <p:spPr>
          <a:xfrm>
            <a:off x="6130732" y="708535"/>
            <a:ext cx="2748577" cy="4379992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  <p:sp>
        <p:nvSpPr>
          <p:cNvPr id="7" name="Rectangle 6"/>
          <p:cNvSpPr/>
          <p:nvPr/>
        </p:nvSpPr>
        <p:spPr>
          <a:xfrm>
            <a:off x="742017" y="5088527"/>
            <a:ext cx="2294342" cy="1464096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/>
              <a:t>There are 17 SDGs on your home screen.</a:t>
            </a:r>
          </a:p>
          <a:p>
            <a:endParaRPr lang="en-US" sz="1400" b="1" dirty="0"/>
          </a:p>
          <a:p>
            <a:r>
              <a:rPr lang="en-US" sz="1400" b="1" dirty="0"/>
              <a:t>Choose the SDG you are working with or observing. </a:t>
            </a:r>
          </a:p>
        </p:txBody>
      </p:sp>
      <p:sp>
        <p:nvSpPr>
          <p:cNvPr id="8" name="Rectangle 7"/>
          <p:cNvSpPr/>
          <p:nvPr/>
        </p:nvSpPr>
        <p:spPr>
          <a:xfrm>
            <a:off x="3445175" y="5102027"/>
            <a:ext cx="2294342" cy="1450596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300" b="1" dirty="0"/>
              <a:t>Take a picture or record a video that fits the description of the SDG you chose.</a:t>
            </a:r>
          </a:p>
          <a:p>
            <a:endParaRPr lang="en-US" sz="1300" b="1" dirty="0"/>
          </a:p>
          <a:p>
            <a:r>
              <a:rPr lang="en-US" sz="1300" b="1" dirty="0"/>
              <a:t>You can also choose from the Gallery.</a:t>
            </a:r>
          </a:p>
        </p:txBody>
      </p:sp>
      <p:sp>
        <p:nvSpPr>
          <p:cNvPr id="9" name="Rectangle 8"/>
          <p:cNvSpPr/>
          <p:nvPr/>
        </p:nvSpPr>
        <p:spPr>
          <a:xfrm>
            <a:off x="6357849" y="5102027"/>
            <a:ext cx="2294342" cy="1450596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300" b="1" dirty="0"/>
              <a:t>Write a caption for your post, and how it relates to the SDG.</a:t>
            </a:r>
          </a:p>
          <a:p>
            <a:endParaRPr lang="en-US" sz="1300" b="1" dirty="0"/>
          </a:p>
          <a:p>
            <a:r>
              <a:rPr lang="en-US" sz="1300" b="1" dirty="0"/>
              <a:t>Select your role and your location to upload.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7BE60E9-634B-C14A-8BC5-A52CFD2893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425" y="-1"/>
            <a:ext cx="1552575" cy="962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137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187" y="40976"/>
            <a:ext cx="7328189" cy="1143000"/>
          </a:xfrm>
        </p:spPr>
        <p:txBody>
          <a:bodyPr>
            <a:normAutofit/>
          </a:bodyPr>
          <a:lstStyle/>
          <a:p>
            <a:r>
              <a:rPr lang="en-US" dirty="0"/>
              <a:t>ECI Principles to SDGs</a:t>
            </a:r>
          </a:p>
        </p:txBody>
      </p:sp>
      <p:pic>
        <p:nvPicPr>
          <p:cNvPr id="4" name="Picture 3" descr="IMG_4961.PN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2" t="4194" r="362" b="204"/>
          <a:stretch/>
        </p:blipFill>
        <p:spPr>
          <a:xfrm>
            <a:off x="664187" y="1360969"/>
            <a:ext cx="2972299" cy="5341793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  <p:pic>
        <p:nvPicPr>
          <p:cNvPr id="5" name="Picture 4" descr="IMG_4964.PN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57"/>
          <a:stretch/>
        </p:blipFill>
        <p:spPr>
          <a:xfrm>
            <a:off x="4431254" y="1360969"/>
            <a:ext cx="2906725" cy="515700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372689" y="4111851"/>
            <a:ext cx="1898073" cy="2605606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b="1" dirty="0"/>
              <a:t>As you upload a post, you will unlock Earth Charter Principles.</a:t>
            </a:r>
          </a:p>
          <a:p>
            <a:endParaRPr lang="es-419" sz="1400" b="1" dirty="0"/>
          </a:p>
          <a:p>
            <a:r>
              <a:rPr lang="en-US" sz="1400" b="1" dirty="0"/>
              <a:t>If you have already used this SDG, you can click ‘OK'  and then you will be taken to the Global map. 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3069" y="3397416"/>
            <a:ext cx="1919586" cy="3320041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b="1" dirty="0"/>
              <a:t>If it is your first time using this SDG, you will see your SDG wheel colored in with the SDGs you have used.</a:t>
            </a:r>
          </a:p>
          <a:p>
            <a:endParaRPr lang="en-US" sz="1400" b="1" dirty="0"/>
          </a:p>
          <a:p>
            <a:r>
              <a:rPr lang="en-US" sz="1400" b="1" dirty="0"/>
              <a:t>You can also click on the Earth Charter Principle icons connected to the SDG you used to read more about those ECI principles.</a:t>
            </a:r>
          </a:p>
        </p:txBody>
      </p:sp>
      <p:cxnSp>
        <p:nvCxnSpPr>
          <p:cNvPr id="10" name="Straight Arrow Connector 9"/>
          <p:cNvCxnSpPr>
            <a:cxnSpLocks/>
          </p:cNvCxnSpPr>
          <p:nvPr/>
        </p:nvCxnSpPr>
        <p:spPr>
          <a:xfrm flipH="1" flipV="1">
            <a:off x="6218793" y="4111851"/>
            <a:ext cx="910670" cy="945585"/>
          </a:xfrm>
          <a:prstGeom prst="straightConnector1">
            <a:avLst/>
          </a:prstGeom>
          <a:ln w="28575" cmpd="sng">
            <a:solidFill>
              <a:srgbClr val="00B05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347369BB-6964-5B4B-9DD4-C4A192C95A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425" y="-1"/>
            <a:ext cx="1552575" cy="962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553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3643" y="237549"/>
            <a:ext cx="4895272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Earth Charter Principles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311" y="2528328"/>
            <a:ext cx="3682135" cy="3917932"/>
          </a:xfrm>
        </p:spPr>
        <p:txBody>
          <a:bodyPr>
            <a:noAutofit/>
          </a:bodyPr>
          <a:lstStyle/>
          <a:p>
            <a:r>
              <a:rPr lang="en-US" sz="2400" dirty="0"/>
              <a:t>After clicking on the ECI icon, you will be taken to read more about that Earth Charter principle</a:t>
            </a:r>
            <a:endParaRPr lang="es-419" sz="2400" dirty="0"/>
          </a:p>
          <a:p>
            <a:r>
              <a:rPr lang="en-US" sz="2400" dirty="0"/>
              <a:t>Click the back arrow to go back to the SDG Wheel and to click on the other ECI principle</a:t>
            </a:r>
          </a:p>
          <a:p>
            <a:endParaRPr lang="en-US" sz="2400" dirty="0"/>
          </a:p>
        </p:txBody>
      </p:sp>
      <p:pic>
        <p:nvPicPr>
          <p:cNvPr id="4" name="Picture 3" descr="IMG_4965.PN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5"/>
          <a:stretch/>
        </p:blipFill>
        <p:spPr>
          <a:xfrm>
            <a:off x="4721063" y="962025"/>
            <a:ext cx="3646649" cy="5761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78814D5-0450-B24F-A4C7-E5FB194019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425" y="-1"/>
            <a:ext cx="1552575" cy="962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27689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MG_4956.PN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3"/>
          <a:stretch/>
        </p:blipFill>
        <p:spPr>
          <a:xfrm>
            <a:off x="5101645" y="574272"/>
            <a:ext cx="2287967" cy="3919684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862" y="78837"/>
            <a:ext cx="7406640" cy="1356360"/>
          </a:xfrm>
        </p:spPr>
        <p:txBody>
          <a:bodyPr/>
          <a:lstStyle/>
          <a:p>
            <a:r>
              <a:rPr lang="en-US" dirty="0"/>
              <a:t>Photo Feed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255" y="2299285"/>
            <a:ext cx="4197927" cy="37338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Click on the photo feed icon to view your recently uploaded picture</a:t>
            </a:r>
          </a:p>
          <a:p>
            <a:r>
              <a:rPr lang="en-US" dirty="0"/>
              <a:t>Scroll through the photo feed to view other pictures people have uploaded </a:t>
            </a:r>
          </a:p>
          <a:p>
            <a:r>
              <a:rPr lang="en-US" dirty="0"/>
              <a:t>Search by country, SDG, or Keyword </a:t>
            </a:r>
          </a:p>
          <a:p>
            <a:r>
              <a:rPr lang="en-US" dirty="0"/>
              <a:t>Click on the thumbs up to like the picture or the chat icon to make a comment</a:t>
            </a:r>
          </a:p>
          <a:p>
            <a:r>
              <a:rPr lang="en-US" dirty="0"/>
              <a:t>Click on the three dots to share image on Facebook or </a:t>
            </a:r>
            <a:r>
              <a:rPr lang="en-US" dirty="0" err="1"/>
              <a:t>Whatsapp</a:t>
            </a:r>
            <a:r>
              <a:rPr lang="en-US" dirty="0"/>
              <a:t>.</a:t>
            </a:r>
          </a:p>
          <a:p>
            <a:pPr marL="68580" indent="0">
              <a:buNone/>
            </a:pPr>
            <a:endParaRPr lang="en-US" dirty="0"/>
          </a:p>
        </p:txBody>
      </p:sp>
      <p:pic>
        <p:nvPicPr>
          <p:cNvPr id="4" name="Picture 3" descr="IMG_4963.PN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4"/>
          <a:stretch/>
        </p:blipFill>
        <p:spPr>
          <a:xfrm>
            <a:off x="5973096" y="1874777"/>
            <a:ext cx="2728109" cy="4151950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  <p:cxnSp>
        <p:nvCxnSpPr>
          <p:cNvPr id="5" name="Straight Arrow Connector 4"/>
          <p:cNvCxnSpPr/>
          <p:nvPr/>
        </p:nvCxnSpPr>
        <p:spPr>
          <a:xfrm flipV="1">
            <a:off x="4273665" y="910669"/>
            <a:ext cx="870928" cy="675423"/>
          </a:xfrm>
          <a:prstGeom prst="straightConnector1">
            <a:avLst/>
          </a:prstGeom>
          <a:ln w="28575" cmpd="sng">
            <a:solidFill>
              <a:srgbClr val="00B05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4046454" y="2339125"/>
            <a:ext cx="2059378" cy="1272411"/>
          </a:xfrm>
          <a:prstGeom prst="straightConnector1">
            <a:avLst/>
          </a:prstGeom>
          <a:ln w="28575" cmpd="sng">
            <a:solidFill>
              <a:srgbClr val="00B05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4364182" y="4184073"/>
            <a:ext cx="3255818" cy="774230"/>
          </a:xfrm>
          <a:prstGeom prst="straightConnector1">
            <a:avLst/>
          </a:prstGeom>
          <a:ln w="28575" cmpd="sng">
            <a:solidFill>
              <a:srgbClr val="00B05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cxnSpLocks/>
          </p:cNvCxnSpPr>
          <p:nvPr/>
        </p:nvCxnSpPr>
        <p:spPr>
          <a:xfrm flipV="1">
            <a:off x="4273665" y="5207149"/>
            <a:ext cx="4094047" cy="323691"/>
          </a:xfrm>
          <a:prstGeom prst="straightConnector1">
            <a:avLst/>
          </a:prstGeom>
          <a:ln w="28575" cmpd="sng">
            <a:solidFill>
              <a:srgbClr val="00B05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D67B294F-0D07-B346-8107-71B606CDA6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425" y="-1"/>
            <a:ext cx="1552575" cy="962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9214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2" b="22082"/>
          <a:stretch/>
        </p:blipFill>
        <p:spPr>
          <a:xfrm>
            <a:off x="4014361" y="440600"/>
            <a:ext cx="3001838" cy="45470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682" y="279877"/>
            <a:ext cx="7633742" cy="1492132"/>
          </a:xfrm>
        </p:spPr>
        <p:txBody>
          <a:bodyPr/>
          <a:lstStyle/>
          <a:p>
            <a:r>
              <a:rPr lang="en-US" dirty="0"/>
              <a:t>Photo feed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074" y="1565566"/>
            <a:ext cx="3372287" cy="3733800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Click on the user’s SDG Wheel to view their SDGs used </a:t>
            </a:r>
          </a:p>
          <a:p>
            <a:endParaRPr lang="es-419" dirty="0"/>
          </a:p>
          <a:p>
            <a:endParaRPr lang="en-US" dirty="0"/>
          </a:p>
          <a:p>
            <a:r>
              <a:rPr lang="en-US" dirty="0"/>
              <a:t>Click on the chat icon to send a direct message to that user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32"/>
          <a:stretch/>
        </p:blipFill>
        <p:spPr>
          <a:xfrm>
            <a:off x="5747973" y="2510547"/>
            <a:ext cx="2536451" cy="42643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6" name="Straight Arrow Connector 5"/>
          <p:cNvCxnSpPr>
            <a:cxnSpLocks/>
          </p:cNvCxnSpPr>
          <p:nvPr/>
        </p:nvCxnSpPr>
        <p:spPr>
          <a:xfrm>
            <a:off x="2614613" y="4807527"/>
            <a:ext cx="4520478" cy="1"/>
          </a:xfrm>
          <a:prstGeom prst="straightConnector1">
            <a:avLst/>
          </a:prstGeom>
          <a:ln w="28575" cmpd="sng">
            <a:solidFill>
              <a:srgbClr val="00B05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cxnSpLocks/>
          </p:cNvCxnSpPr>
          <p:nvPr/>
        </p:nvCxnSpPr>
        <p:spPr>
          <a:xfrm>
            <a:off x="3100388" y="3028950"/>
            <a:ext cx="1133890" cy="1667741"/>
          </a:xfrm>
          <a:prstGeom prst="straightConnector1">
            <a:avLst/>
          </a:prstGeom>
          <a:ln w="28575" cmpd="sng">
            <a:solidFill>
              <a:srgbClr val="00B05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8FA365A6-C01F-CA4C-ACAF-F8AF9430A7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425" y="-1"/>
            <a:ext cx="1552575" cy="962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42433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7770" y="232701"/>
            <a:ext cx="7741457" cy="1356360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ECI Principles &amp;</a:t>
            </a:r>
            <a:br>
              <a:rPr lang="en-US" sz="4400" dirty="0"/>
            </a:br>
            <a:r>
              <a:rPr lang="en-US" sz="4400" dirty="0"/>
              <a:t>Global Map 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5070" y="1974959"/>
            <a:ext cx="4556414" cy="2043736"/>
          </a:xfrm>
        </p:spPr>
        <p:txBody>
          <a:bodyPr>
            <a:normAutofit/>
          </a:bodyPr>
          <a:lstStyle/>
          <a:p>
            <a:r>
              <a:rPr lang="en-US" sz="1600" dirty="0"/>
              <a:t>Click on the Earth Charter logo to learn more about the Earth Charter principles</a:t>
            </a:r>
          </a:p>
          <a:p>
            <a:r>
              <a:rPr lang="es-419" sz="1600" dirty="0" err="1"/>
              <a:t>Click</a:t>
            </a:r>
            <a:r>
              <a:rPr lang="es-419" sz="1600" dirty="0"/>
              <a:t> on the Global </a:t>
            </a:r>
            <a:r>
              <a:rPr lang="es-419" sz="1600" dirty="0" err="1"/>
              <a:t>Map</a:t>
            </a:r>
            <a:r>
              <a:rPr lang="es-419" sz="1600" dirty="0"/>
              <a:t> </a:t>
            </a:r>
            <a:r>
              <a:rPr lang="es-419" sz="1600" dirty="0" err="1"/>
              <a:t>icon</a:t>
            </a:r>
            <a:r>
              <a:rPr lang="es-419" sz="1600" dirty="0"/>
              <a:t> to </a:t>
            </a:r>
            <a:r>
              <a:rPr lang="es-419" sz="1600" dirty="0" err="1"/>
              <a:t>view</a:t>
            </a:r>
            <a:r>
              <a:rPr lang="es-419" sz="1600" dirty="0"/>
              <a:t> </a:t>
            </a:r>
            <a:r>
              <a:rPr lang="es-419" sz="1600" dirty="0" err="1"/>
              <a:t>all</a:t>
            </a:r>
            <a:r>
              <a:rPr lang="es-419" sz="1600" dirty="0"/>
              <a:t> </a:t>
            </a:r>
            <a:r>
              <a:rPr lang="es-419" sz="1600" dirty="0" err="1"/>
              <a:t>posts</a:t>
            </a:r>
            <a:r>
              <a:rPr lang="es-419" sz="1600" dirty="0"/>
              <a:t> </a:t>
            </a:r>
            <a:r>
              <a:rPr lang="es-419" sz="1600" dirty="0" err="1"/>
              <a:t>mapped</a:t>
            </a:r>
            <a:r>
              <a:rPr lang="es-419" sz="1600" dirty="0"/>
              <a:t> </a:t>
            </a:r>
            <a:r>
              <a:rPr lang="es-419" sz="1600" dirty="0" err="1"/>
              <a:t>around</a:t>
            </a:r>
            <a:r>
              <a:rPr lang="es-419" sz="1600" dirty="0"/>
              <a:t> the </a:t>
            </a:r>
            <a:r>
              <a:rPr lang="es-419" sz="1600" dirty="0" err="1"/>
              <a:t>world</a:t>
            </a:r>
            <a:endParaRPr lang="en-US" sz="1600" dirty="0"/>
          </a:p>
          <a:p>
            <a:endParaRPr lang="en-US" dirty="0"/>
          </a:p>
          <a:p>
            <a:pPr marL="68580" indent="0">
              <a:buNone/>
            </a:pPr>
            <a:endParaRPr lang="en-US" dirty="0"/>
          </a:p>
        </p:txBody>
      </p:sp>
      <p:pic>
        <p:nvPicPr>
          <p:cNvPr id="4" name="Picture 3" descr="IMG_4956.PN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3"/>
          <a:stretch/>
        </p:blipFill>
        <p:spPr>
          <a:xfrm>
            <a:off x="5499644" y="1036985"/>
            <a:ext cx="2287967" cy="3919684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1"/>
          <a:stretch/>
        </p:blipFill>
        <p:spPr>
          <a:xfrm>
            <a:off x="6849397" y="1589061"/>
            <a:ext cx="2352699" cy="4045788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V="1">
            <a:off x="4987636" y="1259944"/>
            <a:ext cx="2014916" cy="329116"/>
          </a:xfrm>
          <a:prstGeom prst="straightConnector1">
            <a:avLst/>
          </a:prstGeom>
          <a:ln w="28575" cmpd="sng">
            <a:solidFill>
              <a:srgbClr val="00B05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IMG_4956.PN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3"/>
          <a:stretch/>
        </p:blipFill>
        <p:spPr>
          <a:xfrm>
            <a:off x="1043843" y="3359055"/>
            <a:ext cx="2287967" cy="3493071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  <p:pic>
        <p:nvPicPr>
          <p:cNvPr id="10" name="Content Placeholder 3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3400628" y="3382668"/>
            <a:ext cx="1935742" cy="3368861"/>
          </a:xfrm>
          <a:prstGeom prst="rect">
            <a:avLst/>
          </a:prstGeom>
        </p:spPr>
      </p:pic>
      <p:cxnSp>
        <p:nvCxnSpPr>
          <p:cNvPr id="11" name="Straight Arrow Connector 10"/>
          <p:cNvCxnSpPr>
            <a:cxnSpLocks/>
          </p:cNvCxnSpPr>
          <p:nvPr/>
        </p:nvCxnSpPr>
        <p:spPr>
          <a:xfrm flipH="1">
            <a:off x="2994834" y="2923829"/>
            <a:ext cx="1240633" cy="527281"/>
          </a:xfrm>
          <a:prstGeom prst="straightConnector1">
            <a:avLst/>
          </a:prstGeom>
          <a:ln w="28575" cmpd="sng">
            <a:solidFill>
              <a:srgbClr val="00B05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425" y="0"/>
            <a:ext cx="1552575" cy="962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86831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621" y="166426"/>
            <a:ext cx="7524003" cy="970450"/>
          </a:xfrm>
        </p:spPr>
        <p:txBody>
          <a:bodyPr/>
          <a:lstStyle/>
          <a:p>
            <a:r>
              <a:rPr lang="es-CR" dirty="0"/>
              <a:t>Global </a:t>
            </a:r>
            <a:r>
              <a:rPr lang="es-CR" dirty="0" err="1"/>
              <a:t>Map</a:t>
            </a:r>
            <a:r>
              <a:rPr lang="es-CR" dirty="0"/>
              <a:t> 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084" y="1344410"/>
            <a:ext cx="7124540" cy="42487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1458285" y="5717185"/>
            <a:ext cx="63641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2800" dirty="0" err="1"/>
              <a:t>Filter</a:t>
            </a:r>
            <a:r>
              <a:rPr lang="es-CR" sz="2800" dirty="0"/>
              <a:t> </a:t>
            </a:r>
            <a:r>
              <a:rPr lang="es-CR" sz="2800" dirty="0" err="1"/>
              <a:t>posts</a:t>
            </a:r>
            <a:r>
              <a:rPr lang="es-CR" sz="2800" dirty="0"/>
              <a:t> </a:t>
            </a:r>
            <a:r>
              <a:rPr lang="es-CR" sz="2800" dirty="0" err="1"/>
              <a:t>by</a:t>
            </a:r>
            <a:r>
              <a:rPr lang="es-CR" sz="2800" dirty="0"/>
              <a:t> SDG </a:t>
            </a:r>
            <a:r>
              <a:rPr lang="es-CR" sz="2800" dirty="0" err="1"/>
              <a:t>or</a:t>
            </a:r>
            <a:r>
              <a:rPr lang="es-CR" sz="2800" dirty="0"/>
              <a:t> </a:t>
            </a:r>
            <a:r>
              <a:rPr lang="es-CR" sz="2800" dirty="0" err="1"/>
              <a:t>by</a:t>
            </a:r>
            <a:r>
              <a:rPr lang="es-CR" sz="2800" dirty="0"/>
              <a:t> ECI </a:t>
            </a:r>
            <a:r>
              <a:rPr lang="es-CR" sz="2800" dirty="0" err="1"/>
              <a:t>principle</a:t>
            </a:r>
            <a:endParaRPr lang="es-CR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710B69-5D04-344F-9D4D-9BF66C56AE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425" y="-1"/>
            <a:ext cx="1552575" cy="962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266B7B34-53FD-BF40-9BF9-18E17E3C815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6"/>
          <a:stretch/>
        </p:blipFill>
        <p:spPr>
          <a:xfrm>
            <a:off x="1078084" y="1514476"/>
            <a:ext cx="7124540" cy="4092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78219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/>
              <a:t>SDGs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3"/>
          <a:stretch/>
        </p:blipFill>
        <p:spPr>
          <a:xfrm>
            <a:off x="3385169" y="447188"/>
            <a:ext cx="3602182" cy="62076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678872" y="2352966"/>
            <a:ext cx="27732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2400" dirty="0"/>
              <a:t>Click on the SDG icon to learn more about the SDGs.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189" y="133175"/>
            <a:ext cx="1552575" cy="962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8" name="Straight Arrow Connector 7"/>
          <p:cNvCxnSpPr/>
          <p:nvPr/>
        </p:nvCxnSpPr>
        <p:spPr>
          <a:xfrm>
            <a:off x="2119745" y="3422073"/>
            <a:ext cx="3893128" cy="220287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13385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0258" y="673557"/>
            <a:ext cx="7633742" cy="661989"/>
          </a:xfrm>
        </p:spPr>
        <p:txBody>
          <a:bodyPr/>
          <a:lstStyle/>
          <a:p>
            <a:r>
              <a:rPr lang="en-US" dirty="0"/>
              <a:t>More settings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Profile </a:t>
            </a:r>
          </a:p>
          <a:p>
            <a:r>
              <a:rPr lang="en-US" dirty="0"/>
              <a:t>Change your password </a:t>
            </a:r>
          </a:p>
          <a:p>
            <a:r>
              <a:rPr lang="en-US" dirty="0"/>
              <a:t>View your feed/ posts</a:t>
            </a:r>
          </a:p>
          <a:p>
            <a:r>
              <a:rPr lang="es-419" dirty="0"/>
              <a:t>Chat </a:t>
            </a:r>
            <a:r>
              <a:rPr lang="es-419" dirty="0" err="1"/>
              <a:t>List</a:t>
            </a:r>
            <a:r>
              <a:rPr lang="es-419" dirty="0"/>
              <a:t>- </a:t>
            </a:r>
            <a:r>
              <a:rPr lang="es-419" dirty="0" err="1"/>
              <a:t>view</a:t>
            </a:r>
            <a:r>
              <a:rPr lang="es-419" dirty="0"/>
              <a:t> </a:t>
            </a:r>
            <a:r>
              <a:rPr lang="es-419" dirty="0" err="1"/>
              <a:t>your</a:t>
            </a:r>
            <a:r>
              <a:rPr lang="es-419" dirty="0"/>
              <a:t> chats</a:t>
            </a:r>
          </a:p>
          <a:p>
            <a:r>
              <a:rPr lang="es-419" dirty="0" err="1"/>
              <a:t>Notification</a:t>
            </a:r>
            <a:endParaRPr lang="es-419" dirty="0"/>
          </a:p>
          <a:p>
            <a:r>
              <a:rPr lang="es-419" dirty="0"/>
              <a:t>Change Language to Spanish</a:t>
            </a:r>
          </a:p>
          <a:p>
            <a:r>
              <a:rPr lang="es-419" dirty="0"/>
              <a:t>Mapting </a:t>
            </a:r>
            <a:r>
              <a:rPr lang="es-419" dirty="0" err="1"/>
              <a:t>Website</a:t>
            </a:r>
            <a:endParaRPr lang="es-419" dirty="0"/>
          </a:p>
          <a:p>
            <a:r>
              <a:rPr lang="es-419" dirty="0"/>
              <a:t>Mapting Blog</a:t>
            </a:r>
          </a:p>
          <a:p>
            <a:r>
              <a:rPr lang="es-419" dirty="0" err="1"/>
              <a:t>Logout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1"/>
          <a:stretch/>
        </p:blipFill>
        <p:spPr>
          <a:xfrm>
            <a:off x="5231202" y="1110794"/>
            <a:ext cx="3136510" cy="53936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625" y="0"/>
            <a:ext cx="1552575" cy="962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24310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DF2EA-5E52-BF4A-ACF5-FF237FF28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638" y="292650"/>
            <a:ext cx="7838425" cy="970450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s-ES_tradnl" dirty="0" err="1"/>
              <a:t>Learn</a:t>
            </a:r>
            <a:r>
              <a:rPr lang="es-ES_tradnl" dirty="0"/>
              <a:t> more </a:t>
            </a:r>
            <a:r>
              <a:rPr lang="es-ES_tradnl" dirty="0" err="1"/>
              <a:t>about</a:t>
            </a:r>
            <a:r>
              <a:rPr lang="es-ES_tradnl" dirty="0"/>
              <a:t> </a:t>
            </a:r>
            <a:br>
              <a:rPr lang="es-ES_tradnl" dirty="0"/>
            </a:br>
            <a:r>
              <a:rPr lang="es-ES_tradnl" dirty="0" err="1"/>
              <a:t>Mapting</a:t>
            </a:r>
            <a:endParaRPr lang="es-ES_tradnl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09786A-67A1-DA45-A4F4-02B8784427E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385" y="1824470"/>
            <a:ext cx="2459676" cy="417945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E744463-133F-8C4E-8A00-D8836006ACD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1"/>
          <a:stretch/>
        </p:blipFill>
        <p:spPr>
          <a:xfrm>
            <a:off x="5088155" y="1824470"/>
            <a:ext cx="2533475" cy="4179455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6871A7C-F5B7-F543-998A-837485F500D7}"/>
              </a:ext>
            </a:extLst>
          </p:cNvPr>
          <p:cNvSpPr/>
          <p:nvPr/>
        </p:nvSpPr>
        <p:spPr>
          <a:xfrm>
            <a:off x="2237027" y="6195502"/>
            <a:ext cx="2301924" cy="47148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MAPTING website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E96A96-AB25-724E-AB50-606E5369E58F}"/>
              </a:ext>
            </a:extLst>
          </p:cNvPr>
          <p:cNvSpPr/>
          <p:nvPr/>
        </p:nvSpPr>
        <p:spPr>
          <a:xfrm>
            <a:off x="5182828" y="6189663"/>
            <a:ext cx="2390225" cy="47148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MAPTING blog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A13072B-D883-734B-A31B-0D2C35967A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625" y="0"/>
            <a:ext cx="1552575" cy="962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650862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845" y="481012"/>
            <a:ext cx="7633742" cy="873630"/>
          </a:xfrm>
        </p:spPr>
        <p:txBody>
          <a:bodyPr>
            <a:normAutofit/>
          </a:bodyPr>
          <a:lstStyle/>
          <a:p>
            <a:r>
              <a:rPr lang="en-US" dirty="0"/>
              <a:t>Want to get involved?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04232" y="2408390"/>
            <a:ext cx="4892100" cy="4314608"/>
          </a:xfrm>
        </p:spPr>
        <p:txBody>
          <a:bodyPr>
            <a:normAutofit fontScale="92500" lnSpcReduction="20000"/>
          </a:bodyPr>
          <a:lstStyle/>
          <a:p>
            <a:r>
              <a:rPr lang="es-419" sz="2400" dirty="0" err="1"/>
              <a:t>Send</a:t>
            </a:r>
            <a:r>
              <a:rPr lang="es-419" sz="2400" dirty="0"/>
              <a:t> </a:t>
            </a:r>
            <a:r>
              <a:rPr lang="es-419" sz="2400" dirty="0" err="1"/>
              <a:t>us</a:t>
            </a:r>
            <a:r>
              <a:rPr lang="es-419" sz="2400" dirty="0"/>
              <a:t> </a:t>
            </a:r>
            <a:r>
              <a:rPr lang="es-419" sz="2400" dirty="0" err="1"/>
              <a:t>an</a:t>
            </a:r>
            <a:r>
              <a:rPr lang="es-419" sz="2400" dirty="0"/>
              <a:t> </a:t>
            </a:r>
            <a:r>
              <a:rPr lang="es-419" sz="2400" dirty="0" err="1"/>
              <a:t>article</a:t>
            </a:r>
            <a:r>
              <a:rPr lang="es-419" sz="2400" dirty="0"/>
              <a:t> </a:t>
            </a:r>
            <a:r>
              <a:rPr lang="es-419" sz="2400" dirty="0" err="1"/>
              <a:t>talking</a:t>
            </a:r>
            <a:r>
              <a:rPr lang="es-419" sz="2400" dirty="0"/>
              <a:t> </a:t>
            </a:r>
            <a:r>
              <a:rPr lang="es-419" sz="2400" dirty="0" err="1"/>
              <a:t>about</a:t>
            </a:r>
            <a:r>
              <a:rPr lang="es-419" sz="2400" dirty="0"/>
              <a:t> </a:t>
            </a:r>
            <a:r>
              <a:rPr lang="es-419" sz="2400" dirty="0" err="1"/>
              <a:t>your</a:t>
            </a:r>
            <a:r>
              <a:rPr lang="es-419" sz="2400" dirty="0"/>
              <a:t> </a:t>
            </a:r>
            <a:r>
              <a:rPr lang="es-419" sz="2400" dirty="0" err="1"/>
              <a:t>experience</a:t>
            </a:r>
            <a:r>
              <a:rPr lang="es-419" sz="2400" dirty="0"/>
              <a:t> </a:t>
            </a:r>
            <a:r>
              <a:rPr lang="es-419" sz="2400" err="1"/>
              <a:t>using</a:t>
            </a:r>
            <a:r>
              <a:rPr lang="es-419" sz="2400"/>
              <a:t> MAPTING </a:t>
            </a:r>
            <a:r>
              <a:rPr lang="es-419" sz="2400" dirty="0"/>
              <a:t>and </a:t>
            </a:r>
            <a:r>
              <a:rPr lang="es-419" sz="2400" dirty="0" err="1"/>
              <a:t>we</a:t>
            </a:r>
            <a:r>
              <a:rPr lang="es-419" sz="2400" dirty="0"/>
              <a:t> </a:t>
            </a:r>
            <a:r>
              <a:rPr lang="es-419" sz="2400" dirty="0" err="1"/>
              <a:t>will</a:t>
            </a:r>
            <a:r>
              <a:rPr lang="es-419" sz="2400" dirty="0"/>
              <a:t> </a:t>
            </a:r>
            <a:r>
              <a:rPr lang="es-419" sz="2400" dirty="0" err="1"/>
              <a:t>publish</a:t>
            </a:r>
            <a:r>
              <a:rPr lang="es-419" sz="2400" dirty="0"/>
              <a:t> </a:t>
            </a:r>
            <a:r>
              <a:rPr lang="es-419" sz="2400" dirty="0" err="1"/>
              <a:t>it</a:t>
            </a:r>
            <a:r>
              <a:rPr lang="es-419" sz="2400" dirty="0"/>
              <a:t> on </a:t>
            </a:r>
            <a:r>
              <a:rPr lang="es-419" sz="2400" dirty="0" err="1"/>
              <a:t>our</a:t>
            </a:r>
            <a:r>
              <a:rPr lang="es-419" sz="2400" dirty="0"/>
              <a:t> </a:t>
            </a:r>
            <a:r>
              <a:rPr lang="es-419" sz="2400" dirty="0" err="1"/>
              <a:t>Mapting</a:t>
            </a:r>
            <a:r>
              <a:rPr lang="es-419" sz="2400" dirty="0"/>
              <a:t> blog! </a:t>
            </a:r>
          </a:p>
          <a:p>
            <a:pPr marL="0" indent="0">
              <a:buNone/>
            </a:pPr>
            <a:endParaRPr lang="es-419" sz="2400" dirty="0"/>
          </a:p>
          <a:p>
            <a:r>
              <a:rPr lang="es-419" sz="2400" dirty="0" err="1"/>
              <a:t>Contact</a:t>
            </a:r>
            <a:r>
              <a:rPr lang="es-419" sz="2400" dirty="0"/>
              <a:t> ECI </a:t>
            </a:r>
            <a:r>
              <a:rPr lang="es-419" sz="2400" dirty="0" err="1"/>
              <a:t>Youth</a:t>
            </a:r>
            <a:r>
              <a:rPr lang="es-419" sz="2400" dirty="0"/>
              <a:t> </a:t>
            </a:r>
            <a:r>
              <a:rPr lang="es-419" sz="2400" dirty="0" err="1"/>
              <a:t>Coordinator</a:t>
            </a:r>
            <a:r>
              <a:rPr lang="es-419" sz="2400" dirty="0"/>
              <a:t>: </a:t>
            </a:r>
            <a:r>
              <a:rPr lang="en-US" sz="2400" dirty="0">
                <a:hlinkClick r:id="rId2"/>
              </a:rPr>
              <a:t>Youthcoordinator@earthcharter.org</a:t>
            </a:r>
            <a:endParaRPr lang="en-US" sz="2400" dirty="0"/>
          </a:p>
          <a:p>
            <a:endParaRPr lang="es-419" sz="2400" dirty="0"/>
          </a:p>
          <a:p>
            <a:r>
              <a:rPr lang="es-419" sz="2400" dirty="0" err="1"/>
              <a:t>Visit</a:t>
            </a:r>
            <a:r>
              <a:rPr lang="es-419" sz="2400" dirty="0"/>
              <a:t> </a:t>
            </a:r>
            <a:r>
              <a:rPr lang="es-419" sz="2400" dirty="0" err="1"/>
              <a:t>our</a:t>
            </a:r>
            <a:r>
              <a:rPr lang="es-419" sz="2400" dirty="0"/>
              <a:t> page for more Information: </a:t>
            </a:r>
            <a:r>
              <a:rPr lang="es-419" sz="2400" dirty="0">
                <a:hlinkClick r:id="rId3"/>
              </a:rPr>
              <a:t>www.earthcharter.org/Mapting</a:t>
            </a:r>
            <a:r>
              <a:rPr lang="es-419" sz="2400" dirty="0"/>
              <a:t> </a:t>
            </a:r>
          </a:p>
          <a:p>
            <a:pPr marL="34290" indent="0">
              <a:buNone/>
            </a:pPr>
            <a:endParaRPr lang="en-US" sz="24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8563" y="1394578"/>
            <a:ext cx="3392807" cy="47991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1316" y="0"/>
            <a:ext cx="1552575" cy="962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55852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529" y="318600"/>
            <a:ext cx="7524003" cy="970450"/>
          </a:xfrm>
        </p:spPr>
        <p:txBody>
          <a:bodyPr/>
          <a:lstStyle/>
          <a:p>
            <a:r>
              <a:rPr lang="es-CR" dirty="0" err="1"/>
              <a:t>Still</a:t>
            </a:r>
            <a:r>
              <a:rPr lang="es-CR" dirty="0"/>
              <a:t> </a:t>
            </a:r>
            <a:r>
              <a:rPr lang="es-CR" dirty="0" err="1"/>
              <a:t>Confused</a:t>
            </a:r>
            <a:r>
              <a:rPr lang="es-CR" dirty="0"/>
              <a:t>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5898" y="73357"/>
            <a:ext cx="1552575" cy="962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Content Placeholder 9">
            <a:hlinkClick r:id="rId4"/>
            <a:extLst>
              <a:ext uri="{FF2B5EF4-FFF2-40B4-BE49-F238E27FC236}">
                <a16:creationId xmlns:a16="http://schemas.microsoft.com/office/drawing/2014/main" id="{B74961C9-FC1C-514E-951B-9CF0D267AA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356" y="2371723"/>
            <a:ext cx="6096949" cy="3636963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EF53874-4FF4-E845-ADA6-01D21531FA1A}"/>
              </a:ext>
            </a:extLst>
          </p:cNvPr>
          <p:cNvSpPr txBox="1"/>
          <p:nvPr/>
        </p:nvSpPr>
        <p:spPr>
          <a:xfrm>
            <a:off x="1523525" y="6029325"/>
            <a:ext cx="64346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Click on the image to learn more about how to use MAPTING.</a:t>
            </a:r>
          </a:p>
        </p:txBody>
      </p:sp>
    </p:spTree>
    <p:extLst>
      <p:ext uri="{BB962C8B-B14F-4D97-AF65-F5344CB8AC3E}">
        <p14:creationId xmlns:p14="http://schemas.microsoft.com/office/powerpoint/2010/main" val="473310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9ECD33"/>
      </a:accent1>
      <a:accent2>
        <a:srgbClr val="E19933"/>
      </a:accent2>
      <a:accent3>
        <a:srgbClr val="DC5D3D"/>
      </a:accent3>
      <a:accent4>
        <a:srgbClr val="A967CB"/>
      </a:accent4>
      <a:accent5>
        <a:srgbClr val="5EA5DD"/>
      </a:accent5>
      <a:accent6>
        <a:srgbClr val="44BEA9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98D1675B-7325-48AD-994B-0DEF3379A98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{4D454BFD-B808-D04C-871E-50815AEC8FC1}tf10001121</Template>
  <TotalTime>251</TotalTime>
  <Words>525</Words>
  <Application>Microsoft Office PowerPoint</Application>
  <PresentationFormat>On-screen Show (4:3)</PresentationFormat>
  <Paragraphs>77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Calibri</vt:lpstr>
      <vt:lpstr>Century Gothic</vt:lpstr>
      <vt:lpstr>Trebuchet MS</vt:lpstr>
      <vt:lpstr>Wingdings 2</vt:lpstr>
      <vt:lpstr>Quotable</vt:lpstr>
      <vt:lpstr>PowerPoint Presentation</vt:lpstr>
      <vt:lpstr>Download the App </vt:lpstr>
      <vt:lpstr>Create an Account </vt:lpstr>
      <vt:lpstr>Choose an SDG</vt:lpstr>
      <vt:lpstr>ECI Principles to SDGs</vt:lpstr>
      <vt:lpstr>Earth Charter Principles</vt:lpstr>
      <vt:lpstr>Photo Feed</vt:lpstr>
      <vt:lpstr>Photo feed </vt:lpstr>
      <vt:lpstr>ECI Principles &amp; Global Map </vt:lpstr>
      <vt:lpstr>Global Map </vt:lpstr>
      <vt:lpstr>SDGs</vt:lpstr>
      <vt:lpstr>More settings</vt:lpstr>
      <vt:lpstr>Learn more about  Mapting</vt:lpstr>
      <vt:lpstr>Want to get involved?</vt:lpstr>
      <vt:lpstr>Still Confused?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Mapting</dc:title>
  <dc:creator>Christine Lacayo</dc:creator>
  <cp:lastModifiedBy>Christine Lacayo</cp:lastModifiedBy>
  <cp:revision>31</cp:revision>
  <dcterms:created xsi:type="dcterms:W3CDTF">2018-06-27T17:23:49Z</dcterms:created>
  <dcterms:modified xsi:type="dcterms:W3CDTF">2018-07-11T17:04:03Z</dcterms:modified>
</cp:coreProperties>
</file>